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0E63D-036C-4FA4-9993-B3E5E7CB1098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D6EC8-FB8B-4560-ADF8-E717FA4C46A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379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D6EC8-FB8B-4560-ADF8-E717FA4C46A2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0829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D1E7A72-C8BD-4087-9D4D-A979B58EB960}" type="datetimeFigureOut">
              <a:rPr lang="es-CO" smtClean="0"/>
              <a:t>30/07/2011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85C5CC6-2559-46BA-92CD-FD62E8491709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PROYECTO DE INTERVENCIÓN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CO" dirty="0" smtClean="0"/>
              <a:t>Especialización en Informática y Multimedia en Educación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97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-314584" y="957749"/>
            <a:ext cx="5648623" cy="1204306"/>
          </a:xfrm>
        </p:spPr>
        <p:txBody>
          <a:bodyPr>
            <a:normAutofit/>
          </a:bodyPr>
          <a:lstStyle/>
          <a:p>
            <a:r>
              <a:rPr lang="es-CO" dirty="0" smtClean="0"/>
              <a:t>PROYECTO DE INTERVENCIÓN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4725144"/>
            <a:ext cx="8805395" cy="2016224"/>
          </a:xfrm>
        </p:spPr>
        <p:txBody>
          <a:bodyPr>
            <a:noAutofit/>
          </a:bodyPr>
          <a:lstStyle/>
          <a:p>
            <a:r>
              <a:rPr lang="es-ES_tradnl" sz="1600" b="1" i="1" dirty="0" smtClean="0"/>
              <a:t>NOMBRE DEL PROYECTO:</a:t>
            </a:r>
          </a:p>
          <a:p>
            <a:r>
              <a:rPr lang="es-ES_tradnl" sz="1600" b="1" i="1" dirty="0" smtClean="0"/>
              <a:t>Desarrollo </a:t>
            </a:r>
            <a:r>
              <a:rPr lang="es-ES_tradnl" sz="1600" b="1" i="1" dirty="0"/>
              <a:t>de competencias en el pensamiento lógico y analítico de estudiantes de primer semestre de ingeniería de la Fundación Universitaria Los Libertadores de la ciudad de Bogotá, D. </a:t>
            </a:r>
            <a:r>
              <a:rPr lang="es-ES_tradnl" sz="1600" b="1" i="1" dirty="0"/>
              <a:t>C., mediante un aula virtual colaborativa.</a:t>
            </a:r>
            <a:endParaRPr lang="es-CO" sz="1600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 rot="19140000">
            <a:off x="1078248" y="2147146"/>
            <a:ext cx="5648623" cy="900432"/>
          </a:xfrm>
          <a:prstGeom prst="rect">
            <a:avLst/>
          </a:prstGeom>
        </p:spPr>
        <p:txBody>
          <a:bodyPr vert="horz" lIns="91440" tIns="45720" rIns="91440" bIns="9144" rtlCol="0" anchor="b">
            <a:normAutofit fontScale="2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sz="8000" dirty="0" smtClean="0"/>
          </a:p>
          <a:p>
            <a:endParaRPr lang="es-CO" sz="8000" dirty="0"/>
          </a:p>
          <a:p>
            <a:endParaRPr lang="es-CO" sz="8000" dirty="0" smtClean="0"/>
          </a:p>
          <a:p>
            <a:endParaRPr lang="es-CO" sz="8000" dirty="0"/>
          </a:p>
          <a:p>
            <a:endParaRPr lang="es-CO" sz="8000" dirty="0" smtClean="0"/>
          </a:p>
          <a:p>
            <a:endParaRPr lang="es-CO" sz="8000" dirty="0" smtClean="0"/>
          </a:p>
          <a:p>
            <a:endParaRPr lang="es-CO" sz="8000" dirty="0"/>
          </a:p>
          <a:p>
            <a:r>
              <a:rPr lang="es-CO" sz="8000" dirty="0" smtClean="0"/>
              <a:t>Autor:</a:t>
            </a:r>
          </a:p>
          <a:p>
            <a:r>
              <a:rPr lang="es-CO" sz="8600" dirty="0" smtClean="0"/>
              <a:t>Carlos a. becerra c.</a:t>
            </a:r>
          </a:p>
          <a:p>
            <a:endParaRPr lang="es-CO" sz="8600" dirty="0" smtClean="0"/>
          </a:p>
          <a:p>
            <a:endParaRPr lang="es-CO" sz="8600" dirty="0"/>
          </a:p>
        </p:txBody>
      </p:sp>
    </p:spTree>
    <p:extLst>
      <p:ext uri="{BB962C8B-B14F-4D97-AF65-F5344CB8AC3E}">
        <p14:creationId xmlns:p14="http://schemas.microsoft.com/office/powerpoint/2010/main" val="32390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733387" cy="6552728"/>
          </a:xfrm>
        </p:spPr>
        <p:txBody>
          <a:bodyPr>
            <a:noAutofit/>
          </a:bodyPr>
          <a:lstStyle/>
          <a:p>
            <a:pPr lvl="0"/>
            <a:r>
              <a:rPr lang="es-ES_tradnl" sz="1800" b="1" dirty="0" smtClean="0"/>
              <a:t>1. Tipo </a:t>
            </a:r>
            <a:r>
              <a:rPr lang="es-ES_tradnl" sz="1800" b="1" dirty="0"/>
              <a:t>de </a:t>
            </a:r>
            <a:r>
              <a:rPr lang="es-ES_tradnl" sz="1800" b="1" dirty="0" smtClean="0"/>
              <a:t>proyecto: </a:t>
            </a:r>
            <a:r>
              <a:rPr lang="es-CO" sz="1800" b="1" dirty="0" smtClean="0"/>
              <a:t>AULA VIRTUAL COLABORATIVA</a:t>
            </a:r>
            <a:endParaRPr lang="es-CO" sz="1800" b="1" dirty="0"/>
          </a:p>
          <a:p>
            <a:pPr lvl="0"/>
            <a:r>
              <a:rPr lang="es-ES_tradnl" sz="1800" b="1" dirty="0" smtClean="0"/>
              <a:t>2. Población </a:t>
            </a:r>
            <a:r>
              <a:rPr lang="es-ES_tradnl" sz="1800" b="1" dirty="0"/>
              <a:t>y </a:t>
            </a:r>
            <a:r>
              <a:rPr lang="es-ES_tradnl" sz="1800" b="1" dirty="0" smtClean="0"/>
              <a:t>nivel: </a:t>
            </a:r>
            <a:r>
              <a:rPr lang="es-CO" sz="1800" b="1" dirty="0" smtClean="0"/>
              <a:t>COMUNIDAD EDUCATIVA - ESTUDIANTES</a:t>
            </a:r>
            <a:endParaRPr lang="es-CO" sz="1800" b="1" dirty="0"/>
          </a:p>
          <a:p>
            <a:pPr lvl="0"/>
            <a:r>
              <a:rPr lang="es-ES_tradnl" sz="1800" b="1" dirty="0" smtClean="0"/>
              <a:t>3. Descripción </a:t>
            </a:r>
            <a:r>
              <a:rPr lang="es-ES_tradnl" sz="1800" b="1" dirty="0"/>
              <a:t>del </a:t>
            </a:r>
            <a:r>
              <a:rPr lang="es-ES_tradnl" sz="1800" b="1" dirty="0" smtClean="0"/>
              <a:t>contexto:</a:t>
            </a:r>
          </a:p>
          <a:p>
            <a:pPr lvl="0"/>
            <a:r>
              <a:rPr lang="es-ES_tradnl" sz="1800" b="1" dirty="0" smtClean="0"/>
              <a:t>SE HAN DETECTADO SERIAS DIFICULTADES EN LAS COMPETENCIAS DE LOS ESTUDIANTES PARA EL TRATAMIENTO DE PROBLEMAS QUE REQUIEREN EL USO DE LÓGICA Y ANÁLISIS, DEBIDO A LA AUSENCIA DE PROCESOS DE APRENDIZAJE EN LOS NIVELES DE EDUCACIÓN BÁSICA Y MEDIA Y A LA FALTA DE UNA FORMACIÓN INDIVIDUAL EN PROCESOS DE PENSAMIENTO Y EN EL USO DE MÉTODOS ADECUADOS PARA LA SOLUCIÓN DE PROBLEMAS. </a:t>
            </a:r>
            <a:endParaRPr lang="es-CO" sz="1800" b="1" dirty="0"/>
          </a:p>
          <a:p>
            <a:pPr lvl="0"/>
            <a:r>
              <a:rPr lang="es-ES_tradnl" sz="1800" b="1" dirty="0" smtClean="0"/>
              <a:t>4. Problema:</a:t>
            </a:r>
          </a:p>
          <a:p>
            <a:pPr lvl="0"/>
            <a:r>
              <a:rPr lang="es-ES_tradnl" sz="1800" b="1" dirty="0" smtClean="0"/>
              <a:t>AUSENCIA DE HERRAMIENTAS Y DE COMPETENCIAS EN EL ESTUDIANTE PARA RESOLVER CON ÉXITO PROBLEMAS Y PROYECTOS QUE INVOLUCREN LA LÓGICA Y EL ANÁLISIS.</a:t>
            </a:r>
            <a:endParaRPr lang="es-CO" sz="1800" b="1" dirty="0"/>
          </a:p>
          <a:p>
            <a:pPr lvl="0"/>
            <a:r>
              <a:rPr lang="es-ES_tradnl" sz="1800" b="1" dirty="0" smtClean="0"/>
              <a:t>5. Antecedentes:</a:t>
            </a:r>
          </a:p>
          <a:p>
            <a:pPr lvl="0"/>
            <a:r>
              <a:rPr lang="es-ES_tradnl" sz="1800" b="1" dirty="0" smtClean="0"/>
              <a:t>LA EXISTENCIA DE RESULTADOS MUY DEFICIENTES EN LOS PROCESOS DE ENSEÑANZA APRENDIZAJE DE LA MATERIA DE SISTEMAS Y DE MATEMÁTICAS EN ESTUDIANTES UNIVERSITARIOS</a:t>
            </a:r>
            <a:endParaRPr lang="es-CO" sz="1800" b="1" dirty="0"/>
          </a:p>
        </p:txBody>
      </p:sp>
    </p:spTree>
    <p:extLst>
      <p:ext uri="{BB962C8B-B14F-4D97-AF65-F5344CB8AC3E}">
        <p14:creationId xmlns:p14="http://schemas.microsoft.com/office/powerpoint/2010/main" val="23247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733387" cy="6552728"/>
          </a:xfrm>
        </p:spPr>
        <p:txBody>
          <a:bodyPr>
            <a:noAutofit/>
          </a:bodyPr>
          <a:lstStyle/>
          <a:p>
            <a:pPr lvl="0"/>
            <a:r>
              <a:rPr lang="es-ES_tradnl" sz="1800" b="1" dirty="0" smtClean="0"/>
              <a:t>6. Marco teórico</a:t>
            </a:r>
          </a:p>
          <a:p>
            <a:pPr lvl="0"/>
            <a:r>
              <a:rPr lang="es-CO" sz="1800" b="1" dirty="0" smtClean="0"/>
              <a:t>ANTECEDENTES Y ESTUDIOS DE REFERENCIA QUE REFLEJAN LA EXISTENCIA DEL DEFICIT DE APRENDIZAJE EN LA EDUCACIÓN SUPERIOR Y EN OTROS NIVELES EDUCATIVOS</a:t>
            </a:r>
          </a:p>
          <a:p>
            <a:pPr lvl="0"/>
            <a:endParaRPr lang="es-CO" sz="1800" b="1" dirty="0"/>
          </a:p>
          <a:p>
            <a:pPr lvl="0"/>
            <a:r>
              <a:rPr lang="es-ES_tradnl" sz="1800" b="1" dirty="0" smtClean="0"/>
              <a:t>7. ¿Qué </a:t>
            </a:r>
            <a:r>
              <a:rPr lang="es-ES_tradnl" sz="1800" b="1" dirty="0"/>
              <a:t>espera del proyecto?</a:t>
            </a:r>
            <a:endParaRPr lang="es-CO" sz="1800" b="1" dirty="0"/>
          </a:p>
          <a:p>
            <a:pPr lvl="0"/>
            <a:r>
              <a:rPr lang="es-ES_tradnl" sz="1800" b="1" dirty="0" smtClean="0"/>
              <a:t>MEJORAR SIGNIFICATIVAMENTE LOS RESULTADOS DEL PROCESO DE ENSEÑANZA-APRENDIZAJE DE LA MATERIA DE SISTEMAS Y EN LOS PROCESOS DE ANÁLISIS NECESARIOS PARA LA PROGRAMACIÓN DE COMPUTADORES, MEDIANTE EL USO DE HERRAMIENTAS COMPUTACIONALES Y DE RECURSOS INFORMÁTICOS QUE APOYEN EL OBJETIVO DEL PROYECTO.</a:t>
            </a:r>
          </a:p>
          <a:p>
            <a:pPr lvl="0"/>
            <a:endParaRPr lang="es-ES_tradnl" sz="1800" b="1" dirty="0"/>
          </a:p>
          <a:p>
            <a:pPr lvl="0"/>
            <a:r>
              <a:rPr lang="es-ES_tradnl" sz="1800" b="1" dirty="0" smtClean="0"/>
              <a:t>8. ¿Hasta </a:t>
            </a:r>
            <a:r>
              <a:rPr lang="es-ES_tradnl" sz="1800" b="1" dirty="0"/>
              <a:t>dónde va con la concepción y el desarrollo del proyecto?</a:t>
            </a:r>
            <a:endParaRPr lang="es-CO" sz="1800" b="1" dirty="0"/>
          </a:p>
          <a:p>
            <a:pPr lvl="0"/>
            <a:r>
              <a:rPr lang="es-ES_tradnl" sz="1800" b="1" dirty="0" smtClean="0"/>
              <a:t>LA ETAPA DE CONCEPCIÓN DEL PROYECTO ESTÁ CONSOLIDADA ADECUADAMENTE.</a:t>
            </a:r>
          </a:p>
          <a:p>
            <a:pPr lvl="0"/>
            <a:r>
              <a:rPr lang="es-ES_tradnl" sz="1800" b="1" dirty="0" smtClean="0"/>
              <a:t>EL DESARROLLO DEL PROYECTO HA TENIDO UNA ETAPA DE RECESO DEBIDO A LA SUSPENSIÓN DE LAS ACTIVIDADES ACADÉMICA SPOR MOTIVO DE VACACIONES.</a:t>
            </a:r>
          </a:p>
          <a:p>
            <a:pPr lvl="0"/>
            <a:endParaRPr lang="es-ES_tradnl" sz="1800" b="1" dirty="0"/>
          </a:p>
          <a:p>
            <a:pPr lvl="0"/>
            <a:endParaRPr lang="es-ES_tradnl" sz="1800" b="1" dirty="0" smtClean="0"/>
          </a:p>
          <a:p>
            <a:pPr lvl="0"/>
            <a:endParaRPr lang="es-ES_tradnl" sz="1800" b="1" dirty="0"/>
          </a:p>
          <a:p>
            <a:pPr lvl="0"/>
            <a:r>
              <a:rPr lang="es-ES_tradnl" sz="1800" b="1" dirty="0" smtClean="0"/>
              <a:t>¿</a:t>
            </a:r>
            <a:r>
              <a:rPr lang="es-ES_tradnl" sz="1800" b="1" dirty="0"/>
              <a:t>Cuáles son los puntos débiles y los puntos fuertes del proyecto?</a:t>
            </a:r>
            <a:endParaRPr lang="es-CO" sz="1800" b="1" dirty="0"/>
          </a:p>
          <a:p>
            <a:pPr lvl="0"/>
            <a:r>
              <a:rPr lang="es-ES_tradnl" sz="1800" b="1" dirty="0"/>
              <a:t>¿Cómo va con el documento?</a:t>
            </a:r>
            <a:endParaRPr lang="es-CO" sz="1800" b="1" dirty="0"/>
          </a:p>
          <a:p>
            <a:pPr lvl="0"/>
            <a:r>
              <a:rPr lang="es-ES_tradnl" sz="1800" b="1" dirty="0"/>
              <a:t>¿Cómo va con el producto?</a:t>
            </a:r>
            <a:endParaRPr lang="es-CO" sz="1800" b="1" dirty="0"/>
          </a:p>
          <a:p>
            <a:pPr lvl="0"/>
            <a:r>
              <a:rPr lang="es-ES_tradnl" sz="1800" b="1" dirty="0"/>
              <a:t>¿Qué cree que le hace más falta?</a:t>
            </a:r>
            <a:endParaRPr lang="es-CO" sz="1800" b="1" dirty="0"/>
          </a:p>
          <a:p>
            <a:pPr lvl="0"/>
            <a:r>
              <a:rPr lang="es-ES_tradnl" sz="1800" b="1" dirty="0"/>
              <a:t>¿En qué necesita más ayuda?</a:t>
            </a:r>
            <a:endParaRPr lang="es-CO" sz="1800" b="1" dirty="0"/>
          </a:p>
          <a:p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86740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733387" cy="6552728"/>
          </a:xfrm>
        </p:spPr>
        <p:txBody>
          <a:bodyPr>
            <a:noAutofit/>
          </a:bodyPr>
          <a:lstStyle/>
          <a:p>
            <a:pPr lvl="0"/>
            <a:r>
              <a:rPr lang="es-ES_tradnl" sz="1800" b="1" dirty="0" smtClean="0"/>
              <a:t>9. ¿Cuáles </a:t>
            </a:r>
            <a:r>
              <a:rPr lang="es-ES_tradnl" sz="1800" b="1" dirty="0"/>
              <a:t>son los puntos débiles y los puntos fuertes del proyecto</a:t>
            </a:r>
            <a:r>
              <a:rPr lang="es-ES_tradnl" sz="1800" b="1" dirty="0" smtClean="0"/>
              <a:t>?</a:t>
            </a:r>
          </a:p>
          <a:p>
            <a:pPr lvl="0"/>
            <a:r>
              <a:rPr lang="es-ES_tradnl" sz="1800" b="1" dirty="0" smtClean="0"/>
              <a:t>DÉBILES: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Escasa información acerca de soluciones apropiadas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poco apoyo en las directivas académicas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Desconocimiento en el manejo experto de herramientas tecnológicas para la implementación de la solución</a:t>
            </a:r>
          </a:p>
          <a:p>
            <a:pPr marL="285750" lvl="0" indent="-285750">
              <a:buFontTx/>
              <a:buChar char="-"/>
            </a:pPr>
            <a:endParaRPr lang="es-ES_tradnl" sz="1800" b="1" dirty="0" smtClean="0"/>
          </a:p>
          <a:p>
            <a:pPr lvl="0"/>
            <a:r>
              <a:rPr lang="es-ES_tradnl" sz="1800" b="1" dirty="0" smtClean="0"/>
              <a:t>Fuertes: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Información estadística histórica sobre resultados Académicos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Apoyo en el ministerio de educación nacional y en el </a:t>
            </a:r>
            <a:r>
              <a:rPr lang="es-ES_tradnl" sz="1800" b="1" dirty="0" err="1" smtClean="0"/>
              <a:t>icfes</a:t>
            </a:r>
            <a:endParaRPr lang="es-ES_tradnl" sz="1800" b="1" dirty="0" smtClean="0"/>
          </a:p>
          <a:p>
            <a:pPr marL="285750" lvl="0" indent="-285750">
              <a:buFontTx/>
              <a:buChar char="-"/>
            </a:pPr>
            <a:endParaRPr lang="es-ES_tradnl" sz="1800" b="1" dirty="0" smtClean="0"/>
          </a:p>
          <a:p>
            <a:pPr lvl="0"/>
            <a:r>
              <a:rPr lang="es-ES_tradnl" sz="1800" b="1" dirty="0" smtClean="0"/>
              <a:t>10. ¿Cómo </a:t>
            </a:r>
            <a:r>
              <a:rPr lang="es-ES_tradnl" sz="1800" b="1" dirty="0"/>
              <a:t>va con el documento</a:t>
            </a:r>
            <a:r>
              <a:rPr lang="es-ES_tradnl" sz="1800" b="1" dirty="0" smtClean="0"/>
              <a:t>?</a:t>
            </a:r>
          </a:p>
          <a:p>
            <a:pPr marL="285750" lvl="0" indent="-285750">
              <a:buFontTx/>
              <a:buChar char="-"/>
            </a:pPr>
            <a:r>
              <a:rPr lang="es-CO" sz="1800" b="1" dirty="0" smtClean="0"/>
              <a:t>Avance del 75% frente a las actividades programadas</a:t>
            </a:r>
          </a:p>
        </p:txBody>
      </p:sp>
    </p:spTree>
    <p:extLst>
      <p:ext uri="{BB962C8B-B14F-4D97-AF65-F5344CB8AC3E}">
        <p14:creationId xmlns:p14="http://schemas.microsoft.com/office/powerpoint/2010/main" val="22731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733387" cy="6552728"/>
          </a:xfrm>
        </p:spPr>
        <p:txBody>
          <a:bodyPr>
            <a:noAutofit/>
          </a:bodyPr>
          <a:lstStyle/>
          <a:p>
            <a:pPr lvl="0"/>
            <a:r>
              <a:rPr lang="es-ES_tradnl" sz="1800" b="1" dirty="0" smtClean="0"/>
              <a:t>11. ¿Cómo </a:t>
            </a:r>
            <a:r>
              <a:rPr lang="es-ES_tradnl" sz="1800" b="1" dirty="0"/>
              <a:t>va con el producto?</a:t>
            </a:r>
            <a:endParaRPr lang="es-CO" sz="1800" b="1" dirty="0"/>
          </a:p>
          <a:p>
            <a:pPr lvl="0"/>
            <a:r>
              <a:rPr lang="es-ES_tradnl" sz="1800" b="1" dirty="0" smtClean="0"/>
              <a:t>Se ha realizado un avance significativo del 75% con respecto al plan de trabajo inicial.</a:t>
            </a:r>
          </a:p>
          <a:p>
            <a:pPr lvl="0"/>
            <a:endParaRPr lang="es-ES_tradnl" sz="1800" b="1" dirty="0" smtClean="0"/>
          </a:p>
          <a:p>
            <a:pPr lvl="0"/>
            <a:r>
              <a:rPr lang="es-ES_tradnl" sz="1800" b="1" dirty="0" smtClean="0"/>
              <a:t>12.¿Qué </a:t>
            </a:r>
            <a:r>
              <a:rPr lang="es-ES_tradnl" sz="1800" b="1" dirty="0"/>
              <a:t>cree que le hace más falta?</a:t>
            </a:r>
            <a:endParaRPr lang="es-CO" sz="1800" b="1" dirty="0"/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La construcción de los documentos que soportan la sustentación del problema. 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Capacitación y conocimiento tecnológico de las herramientas informáticas de apoyo para la construcción del aula virtual.</a:t>
            </a:r>
          </a:p>
          <a:p>
            <a:pPr marL="285750" lvl="0" indent="-285750">
              <a:buFontTx/>
              <a:buChar char="-"/>
            </a:pPr>
            <a:r>
              <a:rPr lang="es-ES_tradnl" sz="1800" b="1" dirty="0" smtClean="0"/>
              <a:t>Construir el escenario académico para las pruebas y ensayos de la solución</a:t>
            </a:r>
          </a:p>
          <a:p>
            <a:pPr lvl="0"/>
            <a:endParaRPr lang="es-ES_tradnl" sz="1800" b="1" dirty="0"/>
          </a:p>
          <a:p>
            <a:pPr lvl="0"/>
            <a:r>
              <a:rPr lang="es-ES_tradnl" sz="1800" b="1" dirty="0" smtClean="0"/>
              <a:t>13.¿En </a:t>
            </a:r>
            <a:r>
              <a:rPr lang="es-ES_tradnl" sz="1800" b="1" dirty="0"/>
              <a:t>qué necesita más ayuda</a:t>
            </a:r>
            <a:r>
              <a:rPr lang="es-ES_tradnl" sz="1800" b="1" dirty="0" smtClean="0"/>
              <a:t>?</a:t>
            </a:r>
          </a:p>
          <a:p>
            <a:pPr marL="285750" lvl="0" indent="-285750">
              <a:buFontTx/>
              <a:buChar char="-"/>
            </a:pPr>
            <a:r>
              <a:rPr lang="es-ES_tradnl" sz="1800" b="1" smtClean="0"/>
              <a:t>Conocimiento tecnológico</a:t>
            </a:r>
          </a:p>
          <a:p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99706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88</TotalTime>
  <Words>550</Words>
  <Application>Microsoft Office PowerPoint</Application>
  <PresentationFormat>Presentación en pantalla (4:3)</PresentationFormat>
  <Paragraphs>73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Ángulos</vt:lpstr>
      <vt:lpstr>PROYECTO DE INTERVENCIÓN</vt:lpstr>
      <vt:lpstr>PROYECTO DE INTERVENCIÓN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INTERVENCIÓN</dc:title>
  <dc:creator>ADMIN</dc:creator>
  <cp:lastModifiedBy>ADMIN</cp:lastModifiedBy>
  <cp:revision>8</cp:revision>
  <dcterms:created xsi:type="dcterms:W3CDTF">2011-07-30T18:48:59Z</dcterms:created>
  <dcterms:modified xsi:type="dcterms:W3CDTF">2011-07-30T20:17:58Z</dcterms:modified>
</cp:coreProperties>
</file>