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2" r:id="rId8"/>
    <p:sldId id="263" r:id="rId9"/>
    <p:sldId id="261" r:id="rId10"/>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5C0D6BD-8F25-4E77-908B-A7989583C838}" type="datetimeFigureOut">
              <a:rPr lang="es-AR" smtClean="0"/>
              <a:pPr/>
              <a:t>06/08/2011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2BD49F8-4373-4718-8D0B-4C4FCA68F694}"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0D6BD-8F25-4E77-908B-A7989583C838}" type="datetimeFigureOut">
              <a:rPr lang="es-AR" smtClean="0"/>
              <a:pPr/>
              <a:t>06/08/2011</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BD49F8-4373-4718-8D0B-4C4FCA68F694}"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971600" y="1196752"/>
            <a:ext cx="7056784" cy="2954655"/>
          </a:xfrm>
          <a:prstGeom prst="rect">
            <a:avLst/>
          </a:prstGeom>
        </p:spPr>
        <p:txBody>
          <a:bodyPr wrap="square">
            <a:spAutoFit/>
          </a:bodyPr>
          <a:lstStyle/>
          <a:p>
            <a:pPr algn="ctr"/>
            <a:r>
              <a:rPr lang="es-AR" sz="2400" b="1" dirty="0" smtClean="0">
                <a:solidFill>
                  <a:schemeClr val="tx2"/>
                </a:solidFill>
              </a:rPr>
              <a:t>NOMBRE DEL PROYECTO</a:t>
            </a:r>
          </a:p>
          <a:p>
            <a:endParaRPr lang="es-AR" sz="2400" b="1" dirty="0"/>
          </a:p>
          <a:p>
            <a:r>
              <a:rPr lang="es-CO" sz="2400" dirty="0"/>
              <a:t>Diseño e implementación de un aula virtual en moodle, para el desarrollo de actividades académicas en el aula de informática con estudiantes del grado 1001 JT del CED Nuevo Chile.</a:t>
            </a:r>
          </a:p>
          <a:p>
            <a:r>
              <a:rPr lang="es-AR" sz="2400" b="1" dirty="0"/>
              <a:t> </a:t>
            </a:r>
            <a:r>
              <a:rPr lang="es-AR" dirty="0"/>
              <a:t/>
            </a:r>
            <a:br>
              <a:rPr lang="es-AR" dirty="0"/>
            </a:br>
            <a:endParaRPr lang="es-AR" dirty="0"/>
          </a:p>
        </p:txBody>
      </p:sp>
      <p:pic>
        <p:nvPicPr>
          <p:cNvPr id="8" name="7 Imagen" descr="LOGOCOLRET.gif"/>
          <p:cNvPicPr>
            <a:picLocks noChangeAspect="1"/>
          </p:cNvPicPr>
          <p:nvPr/>
        </p:nvPicPr>
        <p:blipFill>
          <a:blip r:embed="rId2" cstate="print"/>
          <a:stretch>
            <a:fillRect/>
          </a:stretch>
        </p:blipFill>
        <p:spPr>
          <a:xfrm>
            <a:off x="1475656" y="3933056"/>
            <a:ext cx="5238750" cy="381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3000" fill="hold"/>
                                        <p:tgtEl>
                                          <p:spTgt spid="8"/>
                                        </p:tgtEl>
                                        <p:attrNameLst>
                                          <p:attrName>ppt_x</p:attrName>
                                        </p:attrNameLst>
                                      </p:cBhvr>
                                      <p:tavLst>
                                        <p:tav tm="0">
                                          <p:val>
                                            <p:strVal val="#ppt_x"/>
                                          </p:val>
                                        </p:tav>
                                        <p:tav tm="100000">
                                          <p:val>
                                            <p:strVal val="#ppt_x"/>
                                          </p:val>
                                        </p:tav>
                                      </p:tavLst>
                                    </p:anim>
                                    <p:anim calcmode="lin" valueType="num">
                                      <p:cBhvr additive="base">
                                        <p:cTn id="12" dur="3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764704"/>
            <a:ext cx="8280920" cy="5040560"/>
          </a:xfrm>
        </p:spPr>
        <p:txBody>
          <a:bodyPr>
            <a:normAutofit/>
          </a:bodyPr>
          <a:lstStyle/>
          <a:p>
            <a:r>
              <a:rPr lang="es-AR" b="1" dirty="0" smtClean="0"/>
              <a:t>ELABORADO POR</a:t>
            </a:r>
            <a:r>
              <a:rPr lang="es-AR" dirty="0" smtClean="0"/>
              <a:t>: </a:t>
            </a:r>
          </a:p>
          <a:p>
            <a:pPr marL="0" indent="0">
              <a:buNone/>
            </a:pPr>
            <a:r>
              <a:rPr lang="es-AR" b="1" dirty="0" smtClean="0"/>
              <a:t>    MIGUEL ANGEL CÁCERES</a:t>
            </a:r>
          </a:p>
          <a:p>
            <a:pPr marL="0" indent="0">
              <a:buNone/>
            </a:pPr>
            <a:endParaRPr lang="es-AR" b="1" dirty="0" smtClean="0"/>
          </a:p>
          <a:p>
            <a:r>
              <a:rPr lang="es-AR" b="1" dirty="0" smtClean="0"/>
              <a:t>TIPO DE PROYECTO</a:t>
            </a:r>
            <a:r>
              <a:rPr lang="es-AR" dirty="0" smtClean="0"/>
              <a:t>: </a:t>
            </a:r>
            <a:endParaRPr lang="es-AR" dirty="0"/>
          </a:p>
          <a:p>
            <a:pPr marL="0" indent="0">
              <a:buNone/>
            </a:pPr>
            <a:r>
              <a:rPr lang="es-AR" b="1" dirty="0" smtClean="0"/>
              <a:t>    Aula virtual</a:t>
            </a:r>
          </a:p>
          <a:p>
            <a:pPr marL="0" indent="0">
              <a:buNone/>
            </a:pPr>
            <a:endParaRPr lang="es-AR" b="1" dirty="0" smtClean="0"/>
          </a:p>
          <a:p>
            <a:r>
              <a:rPr lang="es-AR" b="1" dirty="0" smtClean="0"/>
              <a:t>POBLACIÓ Y NIVEL</a:t>
            </a:r>
            <a:r>
              <a:rPr lang="es-AR" dirty="0" smtClean="0"/>
              <a:t>: </a:t>
            </a:r>
            <a:endParaRPr lang="es-AR" dirty="0"/>
          </a:p>
          <a:p>
            <a:pPr marL="0" indent="0">
              <a:buNone/>
            </a:pPr>
            <a:r>
              <a:rPr lang="es-AR" sz="2800" b="1" dirty="0" smtClean="0"/>
              <a:t>Estudiantes del grado del 1001 del Ced     Nuevo Chile</a:t>
            </a:r>
            <a:endParaRPr lang="es-AR" sz="2800" b="1" dirty="0"/>
          </a:p>
          <a:p>
            <a:pPr marL="0" indent="0">
              <a:buNone/>
            </a:pPr>
            <a:endParaRPr lang="es-AR" b="1" dirty="0" smtClean="0"/>
          </a:p>
          <a:p>
            <a:pPr marL="0" indent="0">
              <a:buNone/>
            </a:pPr>
            <a:endParaRPr lang="es-AR" b="1" dirty="0"/>
          </a:p>
          <a:p>
            <a:pPr marL="0" indent="0">
              <a:buNone/>
            </a:pPr>
            <a:endParaRPr lang="es-AR" b="1" dirty="0"/>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checkerboard(across)">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052736"/>
            <a:ext cx="7560840" cy="4925144"/>
          </a:xfrm>
        </p:spPr>
        <p:txBody>
          <a:bodyPr>
            <a:normAutofit fontScale="47500" lnSpcReduction="20000"/>
          </a:bodyPr>
          <a:lstStyle/>
          <a:p>
            <a:pPr algn="ctr">
              <a:buNone/>
            </a:pPr>
            <a:r>
              <a:rPr lang="es-AR" sz="3800" b="1" dirty="0" smtClean="0"/>
              <a:t>DESCRIPCIÓN DEL PROBLEMA:</a:t>
            </a:r>
          </a:p>
          <a:p>
            <a:pPr>
              <a:buNone/>
            </a:pPr>
            <a:endParaRPr lang="es-AR" sz="3800" b="1" dirty="0"/>
          </a:p>
          <a:p>
            <a:pPr>
              <a:buNone/>
            </a:pPr>
            <a:endParaRPr lang="es-AR" sz="3800" b="1" dirty="0" smtClean="0"/>
          </a:p>
          <a:p>
            <a:r>
              <a:rPr lang="es-CO" sz="4400" b="1" dirty="0" smtClean="0"/>
              <a:t>Las </a:t>
            </a:r>
            <a:r>
              <a:rPr lang="es-CO" sz="4400" b="1" dirty="0"/>
              <a:t>actividades en la asignatura de informática se han venido </a:t>
            </a:r>
            <a:r>
              <a:rPr lang="es-CO" sz="4400" b="1" dirty="0" smtClean="0"/>
              <a:t>desarrollando de manera tradicional, </a:t>
            </a:r>
            <a:r>
              <a:rPr lang="es-CO" sz="4400" b="1" dirty="0"/>
              <a:t>mediante </a:t>
            </a:r>
            <a:r>
              <a:rPr lang="es-CO" sz="4400" b="1" dirty="0" smtClean="0"/>
              <a:t>el seguimiento </a:t>
            </a:r>
            <a:r>
              <a:rPr lang="es-CO" sz="4400" b="1" dirty="0"/>
              <a:t>de guías en </a:t>
            </a:r>
            <a:r>
              <a:rPr lang="es-CO" sz="4400" b="1" dirty="0" smtClean="0"/>
              <a:t>papel.</a:t>
            </a:r>
          </a:p>
          <a:p>
            <a:r>
              <a:rPr lang="es-CO" sz="4400" b="1" dirty="0" smtClean="0"/>
              <a:t>Los procesos </a:t>
            </a:r>
            <a:r>
              <a:rPr lang="es-CO" sz="4400" b="1" dirty="0"/>
              <a:t>de enseñanza aprendizaje </a:t>
            </a:r>
            <a:r>
              <a:rPr lang="es-CO" sz="4400" b="1" dirty="0" smtClean="0"/>
              <a:t>con esta metodología son estáticos. </a:t>
            </a:r>
          </a:p>
          <a:p>
            <a:r>
              <a:rPr lang="es-CO" sz="4400" b="1" dirty="0" smtClean="0"/>
              <a:t>Se dispone </a:t>
            </a:r>
            <a:r>
              <a:rPr lang="es-CO" sz="4400" b="1" dirty="0"/>
              <a:t>de escaso tiempo para el desarrollo de actividades de edición, interacción de software y análisis, entre otras, en el limitado espacio del aula de clase</a:t>
            </a:r>
            <a:r>
              <a:rPr lang="es-CO" sz="3600" b="1" dirty="0" smtClean="0"/>
              <a:t>.</a:t>
            </a:r>
          </a:p>
          <a:p>
            <a:r>
              <a:rPr lang="es-CO" sz="4400" b="1" dirty="0" smtClean="0"/>
              <a:t>El deficiente y control sobre las actividades que deben desarrollar los estudiantes fuera del aula.</a:t>
            </a:r>
            <a:endParaRPr lang="es-CO" sz="4400" b="1" dirty="0"/>
          </a:p>
          <a:p>
            <a:pPr>
              <a:buNone/>
            </a:pPr>
            <a:r>
              <a:rPr lang="es-AR" dirty="0"/>
              <a:t/>
            </a:r>
            <a:br>
              <a:rPr lang="es-AR" dirty="0"/>
            </a:br>
            <a:endParaRPr lang="es-AR" dirty="0"/>
          </a:p>
          <a:p>
            <a:pPr>
              <a:buNone/>
            </a:pPr>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plus(in)">
                                      <p:cBhvr>
                                        <p:cTn id="12" dur="1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plus(in)">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plus(in)">
                                      <p:cBhvr>
                                        <p:cTn id="22" dur="1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plus(in)">
                                      <p:cBhvr>
                                        <p:cTn id="27" dur="1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plus(in)">
                                      <p:cBhvr>
                                        <p:cTn id="32"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8229600" cy="4525963"/>
          </a:xfrm>
        </p:spPr>
        <p:txBody>
          <a:bodyPr>
            <a:normAutofit lnSpcReduction="10000"/>
          </a:bodyPr>
          <a:lstStyle/>
          <a:p>
            <a:pPr algn="ctr">
              <a:buNone/>
            </a:pPr>
            <a:r>
              <a:rPr lang="es-CO" b="1" dirty="0"/>
              <a:t>FORMULACIÓN DEL PROBLEMA</a:t>
            </a:r>
            <a:br>
              <a:rPr lang="es-CO" b="1" dirty="0"/>
            </a:br>
            <a:r>
              <a:rPr lang="es-CO" dirty="0"/>
              <a:t> </a:t>
            </a:r>
            <a:br>
              <a:rPr lang="es-CO" dirty="0"/>
            </a:br>
            <a:r>
              <a:rPr lang="es-CO" dirty="0" smtClean="0"/>
              <a:t>¿Cómo </a:t>
            </a:r>
            <a:r>
              <a:rPr lang="es-CO" dirty="0"/>
              <a:t>factible </a:t>
            </a:r>
            <a:r>
              <a:rPr lang="es-CO" dirty="0" smtClean="0"/>
              <a:t>lograr una </a:t>
            </a:r>
            <a:r>
              <a:rPr lang="es-CO" dirty="0"/>
              <a:t>gestión de procesos de enseñanza y aprendizaje, tanto fuera como dentro del aula de informática con estudiantes del grado 1001 del Ced Nuevo Chile, de manera virtual sin  las limitantes del tiempo y del espacio, y con beneficios ecológicos mediante la  implementación de un sistema de aula virtual?</a:t>
            </a:r>
            <a:endParaRPr lang="es-ES" dirty="0"/>
          </a:p>
          <a:p>
            <a:pPr algn="ctr">
              <a:buNone/>
            </a:pPr>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6048672"/>
          </a:xfrm>
        </p:spPr>
        <p:txBody>
          <a:bodyPr>
            <a:noAutofit/>
          </a:bodyPr>
          <a:lstStyle/>
          <a:p>
            <a:r>
              <a:rPr lang="es-CO" sz="2000" b="1" dirty="0"/>
              <a:t>ANTECEDENTES</a:t>
            </a:r>
            <a:br>
              <a:rPr lang="es-CO" sz="2000" b="1" dirty="0"/>
            </a:br>
            <a:r>
              <a:rPr lang="es-CO" sz="2000" dirty="0"/>
              <a:t> </a:t>
            </a:r>
            <a:br>
              <a:rPr lang="es-CO" sz="2000" dirty="0"/>
            </a:br>
            <a:r>
              <a:rPr lang="es-CO" sz="2000" dirty="0"/>
              <a:t>El Ced Nuevo Chile, es una institución educativa distrital ubicado en el barrio Nuevo Chile de la localidad de Bosa en la ciudad de Bogotá</a:t>
            </a:r>
            <a:r>
              <a:rPr lang="es-CO" sz="2000" dirty="0" smtClean="0"/>
              <a:t>.</a:t>
            </a:r>
            <a:br>
              <a:rPr lang="es-CO" sz="2000" dirty="0" smtClean="0"/>
            </a:br>
            <a:r>
              <a:rPr lang="es-CO" sz="2000" dirty="0"/>
              <a:t/>
            </a:r>
            <a:br>
              <a:rPr lang="es-CO" sz="2000" dirty="0"/>
            </a:br>
            <a:r>
              <a:rPr lang="es-CO" sz="2000" dirty="0" smtClean="0"/>
              <a:t> </a:t>
            </a:r>
            <a:r>
              <a:rPr lang="es-CO" sz="2000" dirty="0"/>
              <a:t>El contexto social de los estudiantes del grado 1001 del Ced Nuevo Chile, es de estratos entre 2 y 3 con escasos recursos económicos para una pequeña parte del grupo, pero con la facilidad de acceso a Internet y demás recursos informáticos proporcionados tanto por el centro educativo como por la proliferación de café Internet en el sector.</a:t>
            </a:r>
            <a:r>
              <a:rPr lang="es-ES" sz="2000" dirty="0"/>
              <a:t/>
            </a:r>
            <a:br>
              <a:rPr lang="es-ES" sz="2000" dirty="0"/>
            </a:br>
            <a:r>
              <a:rPr lang="es-ES" sz="2000" dirty="0"/>
              <a:t/>
            </a:r>
            <a:br>
              <a:rPr lang="es-ES" sz="2000" dirty="0"/>
            </a:br>
            <a:endParaRPr lang="es-C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124744"/>
            <a:ext cx="8229600" cy="4525963"/>
          </a:xfrm>
        </p:spPr>
        <p:txBody>
          <a:bodyPr>
            <a:normAutofit fontScale="70000" lnSpcReduction="20000"/>
          </a:bodyPr>
          <a:lstStyle/>
          <a:p>
            <a:pPr marL="0" indent="0">
              <a:buNone/>
            </a:pPr>
            <a:r>
              <a:rPr lang="es-CO" dirty="0"/>
              <a:t>Las directivas en su intento de automatizar procesos tanto de gestión como académicos, han impulsado proyectos para la adquisición de equipos de cómputo, audiovisual y de comunicaciones, además de la implementación de la cobertura total de la red inalámbrica de Internet y la adecuación de nuevas salas para bachillerato y primaria respectivamente; pero con una baja  predisposición a la implementación de software ya que ha sido complicada la asignación de responsabilidades para quienes lideren proyectos a ese nivel</a:t>
            </a:r>
            <a:r>
              <a:rPr lang="es-CO" dirty="0" smtClean="0"/>
              <a:t>.</a:t>
            </a:r>
          </a:p>
          <a:p>
            <a:pPr marL="0" indent="0">
              <a:buNone/>
            </a:pPr>
            <a:r>
              <a:rPr lang="es-ES" dirty="0"/>
              <a:t/>
            </a:r>
            <a:br>
              <a:rPr lang="es-ES" dirty="0"/>
            </a:br>
            <a:r>
              <a:rPr lang="es-CO" dirty="0" smtClean="0"/>
              <a:t>La inexistencia de </a:t>
            </a:r>
            <a:r>
              <a:rPr lang="es-CO" dirty="0"/>
              <a:t>estrategias de </a:t>
            </a:r>
            <a:r>
              <a:rPr lang="es-CO"/>
              <a:t>control </a:t>
            </a:r>
            <a:r>
              <a:rPr lang="es-CO" smtClean="0"/>
              <a:t>institucional, </a:t>
            </a:r>
            <a:r>
              <a:rPr lang="es-CO" dirty="0"/>
              <a:t>sobre el aprovechamiento del tiempo libre por parte de los estudiantes en la jornada contraria y por consiguiente la imposibilidad de generar estrategias de evaluación sobre la elaboración de tareas y actividades que el estudiante debe realizar en dicho tiempo.</a:t>
            </a:r>
            <a:endParaRPr lang="es-ES" dirty="0"/>
          </a:p>
        </p:txBody>
      </p:sp>
    </p:spTree>
    <p:extLst>
      <p:ext uri="{BB962C8B-B14F-4D97-AF65-F5344CB8AC3E}">
        <p14:creationId xmlns:p14="http://schemas.microsoft.com/office/powerpoint/2010/main" val="4266736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normAutofit/>
          </a:bodyPr>
          <a:lstStyle/>
          <a:p>
            <a:r>
              <a:rPr lang="es-AR" dirty="0" smtClean="0"/>
              <a:t>OBJETIVOS</a:t>
            </a:r>
            <a:endParaRPr lang="es-AR" dirty="0"/>
          </a:p>
        </p:txBody>
      </p:sp>
      <p:sp>
        <p:nvSpPr>
          <p:cNvPr id="4" name="3 CuadroTexto"/>
          <p:cNvSpPr txBox="1"/>
          <p:nvPr/>
        </p:nvSpPr>
        <p:spPr>
          <a:xfrm>
            <a:off x="971600" y="2420888"/>
            <a:ext cx="7632848" cy="2585323"/>
          </a:xfrm>
          <a:prstGeom prst="rect">
            <a:avLst/>
          </a:prstGeom>
          <a:noFill/>
        </p:spPr>
        <p:txBody>
          <a:bodyPr wrap="square" rtlCol="0">
            <a:spAutoFit/>
          </a:bodyPr>
          <a:lstStyle/>
          <a:p>
            <a:r>
              <a:rPr lang="es-CO" b="1" dirty="0"/>
              <a:t>GENERAL</a:t>
            </a:r>
            <a:endParaRPr lang="es-ES" b="1" dirty="0"/>
          </a:p>
          <a:p>
            <a:r>
              <a:rPr lang="es-CO" dirty="0"/>
              <a:t> </a:t>
            </a:r>
            <a:endParaRPr lang="es-ES" dirty="0"/>
          </a:p>
          <a:p>
            <a:r>
              <a:rPr lang="es-CO" dirty="0"/>
              <a:t>Diseñar e implementar un sistema de aula virtual en moodle para la gestión y el desarrollo de actividades académicas, tanto fuera como dentro del aula de informática con estudiantes del grado 1001 de la jornada tarde del CED Nuevo Chile</a:t>
            </a:r>
            <a:r>
              <a:rPr lang="es-CO" dirty="0" smtClean="0"/>
              <a:t>.</a:t>
            </a:r>
          </a:p>
          <a:p>
            <a:endParaRPr lang="es-CO" dirty="0"/>
          </a:p>
          <a:p>
            <a:endParaRPr lang="es-ES" dirty="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1084982"/>
          </a:xfrm>
        </p:spPr>
        <p:txBody>
          <a:bodyPr>
            <a:normAutofit fontScale="90000"/>
          </a:bodyPr>
          <a:lstStyle/>
          <a:p>
            <a:r>
              <a:rPr lang="es-ES" dirty="0"/>
              <a:t/>
            </a:r>
            <a:br>
              <a:rPr lang="es-ES" dirty="0"/>
            </a:br>
            <a:endParaRPr lang="es-AR" dirty="0"/>
          </a:p>
        </p:txBody>
      </p:sp>
      <p:sp>
        <p:nvSpPr>
          <p:cNvPr id="3" name="2 Rectángulo"/>
          <p:cNvSpPr/>
          <p:nvPr/>
        </p:nvSpPr>
        <p:spPr>
          <a:xfrm>
            <a:off x="781797" y="908720"/>
            <a:ext cx="7704855" cy="5355312"/>
          </a:xfrm>
          <a:prstGeom prst="rect">
            <a:avLst/>
          </a:prstGeom>
        </p:spPr>
        <p:txBody>
          <a:bodyPr wrap="square">
            <a:spAutoFit/>
          </a:bodyPr>
          <a:lstStyle/>
          <a:p>
            <a:pPr marL="285750" indent="-285750">
              <a:buFont typeface="Arial" pitchFamily="34" charset="0"/>
              <a:buChar char="•"/>
            </a:pPr>
            <a:r>
              <a:rPr lang="es-CO" dirty="0" smtClean="0">
                <a:solidFill>
                  <a:prstClr val="black"/>
                </a:solidFill>
                <a:ea typeface="+mj-ea"/>
                <a:cs typeface="+mj-cs"/>
              </a:rPr>
              <a:t>Elaborar </a:t>
            </a:r>
            <a:r>
              <a:rPr lang="es-CO" dirty="0">
                <a:solidFill>
                  <a:prstClr val="black"/>
                </a:solidFill>
                <a:ea typeface="+mj-ea"/>
                <a:cs typeface="+mj-cs"/>
              </a:rPr>
              <a:t>y analizar una encuesta que permita medir el nivel de conocimiento y de aceptación de un aula virtual</a:t>
            </a:r>
            <a:r>
              <a:rPr lang="es-CO" dirty="0" smtClean="0">
                <a:solidFill>
                  <a:prstClr val="black"/>
                </a:solidFill>
                <a:ea typeface="+mj-ea"/>
                <a:cs typeface="+mj-cs"/>
              </a:rPr>
              <a:t>.</a:t>
            </a:r>
          </a:p>
          <a:p>
            <a:pPr marL="285750" indent="-285750">
              <a:buFont typeface="Arial" pitchFamily="34" charset="0"/>
              <a:buChar char="•"/>
            </a:pPr>
            <a:r>
              <a:rPr lang="es-ES" dirty="0">
                <a:solidFill>
                  <a:prstClr val="black"/>
                </a:solidFill>
                <a:ea typeface="+mj-ea"/>
                <a:cs typeface="+mj-cs"/>
              </a:rPr>
              <a:t/>
            </a:r>
            <a:br>
              <a:rPr lang="es-ES" dirty="0">
                <a:solidFill>
                  <a:prstClr val="black"/>
                </a:solidFill>
                <a:ea typeface="+mj-ea"/>
                <a:cs typeface="+mj-cs"/>
              </a:rPr>
            </a:br>
            <a:r>
              <a:rPr lang="es-CO" dirty="0">
                <a:solidFill>
                  <a:prstClr val="black"/>
                </a:solidFill>
                <a:ea typeface="+mj-ea"/>
                <a:cs typeface="+mj-cs"/>
              </a:rPr>
              <a:t>Analizar requerimientos de información de comunicación y de recursos, necesarios para el desarrollo de diseños y su adecuada implementación.</a:t>
            </a:r>
            <a:r>
              <a:rPr lang="es-ES" dirty="0">
                <a:solidFill>
                  <a:prstClr val="black"/>
                </a:solidFill>
                <a:ea typeface="+mj-ea"/>
                <a:cs typeface="+mj-cs"/>
              </a:rPr>
              <a:t/>
            </a:r>
            <a:br>
              <a:rPr lang="es-ES" dirty="0">
                <a:solidFill>
                  <a:prstClr val="black"/>
                </a:solidFill>
                <a:ea typeface="+mj-ea"/>
                <a:cs typeface="+mj-cs"/>
              </a:rPr>
            </a:br>
            <a:r>
              <a:rPr lang="es-CO" dirty="0">
                <a:solidFill>
                  <a:prstClr val="black"/>
                </a:solidFill>
                <a:ea typeface="+mj-ea"/>
                <a:cs typeface="+mj-cs"/>
              </a:rPr>
              <a:t>Diseñar el aula de acuerdo a los requerimientos previos</a:t>
            </a:r>
            <a:r>
              <a:rPr lang="es-CO" dirty="0" smtClean="0">
                <a:solidFill>
                  <a:prstClr val="black"/>
                </a:solidFill>
                <a:ea typeface="+mj-ea"/>
                <a:cs typeface="+mj-cs"/>
              </a:rPr>
              <a:t>.</a:t>
            </a:r>
          </a:p>
          <a:p>
            <a:pPr marL="285750" indent="-285750">
              <a:buFont typeface="Arial" pitchFamily="34" charset="0"/>
              <a:buChar char="•"/>
            </a:pPr>
            <a:r>
              <a:rPr lang="es-ES" dirty="0">
                <a:solidFill>
                  <a:prstClr val="black"/>
                </a:solidFill>
                <a:ea typeface="+mj-ea"/>
                <a:cs typeface="+mj-cs"/>
              </a:rPr>
              <a:t/>
            </a:r>
            <a:br>
              <a:rPr lang="es-ES" dirty="0">
                <a:solidFill>
                  <a:prstClr val="black"/>
                </a:solidFill>
                <a:ea typeface="+mj-ea"/>
                <a:cs typeface="+mj-cs"/>
              </a:rPr>
            </a:br>
            <a:r>
              <a:rPr lang="es-CO" dirty="0">
                <a:solidFill>
                  <a:prstClr val="black"/>
                </a:solidFill>
                <a:ea typeface="+mj-ea"/>
                <a:cs typeface="+mj-cs"/>
              </a:rPr>
              <a:t>Implementar pruebas beta en el aula de informática con los estudiantes del grado 1001, para verificar el grado de aceptación, eficiencia y eficacia de la misma, con el fin de detectar posibles fallas y hacer las respectivas correcciones. </a:t>
            </a:r>
            <a:endParaRPr lang="es-CO" dirty="0" smtClean="0">
              <a:solidFill>
                <a:prstClr val="black"/>
              </a:solidFill>
              <a:ea typeface="+mj-ea"/>
              <a:cs typeface="+mj-cs"/>
            </a:endParaRPr>
          </a:p>
          <a:p>
            <a:pPr marL="285750" indent="-285750">
              <a:buFont typeface="Arial" pitchFamily="34" charset="0"/>
              <a:buChar char="•"/>
            </a:pPr>
            <a:r>
              <a:rPr lang="es-ES" dirty="0">
                <a:solidFill>
                  <a:prstClr val="black"/>
                </a:solidFill>
                <a:ea typeface="+mj-ea"/>
                <a:cs typeface="+mj-cs"/>
              </a:rPr>
              <a:t/>
            </a:r>
            <a:br>
              <a:rPr lang="es-ES" dirty="0">
                <a:solidFill>
                  <a:prstClr val="black"/>
                </a:solidFill>
                <a:ea typeface="+mj-ea"/>
                <a:cs typeface="+mj-cs"/>
              </a:rPr>
            </a:br>
            <a:r>
              <a:rPr lang="es-CO" dirty="0">
                <a:solidFill>
                  <a:prstClr val="black"/>
                </a:solidFill>
                <a:ea typeface="+mj-ea"/>
                <a:cs typeface="+mj-cs"/>
              </a:rPr>
              <a:t>Elaborar encuestas que permitan la medición del grado de aceptación del aula virtual en el desarrollo de procesos  académicos, para  hacer las modificaciones correspondientes</a:t>
            </a:r>
            <a:r>
              <a:rPr lang="es-CO" dirty="0" smtClean="0">
                <a:solidFill>
                  <a:prstClr val="black"/>
                </a:solidFill>
                <a:ea typeface="+mj-ea"/>
                <a:cs typeface="+mj-cs"/>
              </a:rPr>
              <a:t>.</a:t>
            </a:r>
          </a:p>
          <a:p>
            <a:pPr marL="285750" indent="-285750">
              <a:buFont typeface="Arial" pitchFamily="34" charset="0"/>
              <a:buChar char="•"/>
            </a:pPr>
            <a:r>
              <a:rPr lang="es-ES" dirty="0">
                <a:solidFill>
                  <a:prstClr val="black"/>
                </a:solidFill>
                <a:ea typeface="+mj-ea"/>
                <a:cs typeface="+mj-cs"/>
              </a:rPr>
              <a:t/>
            </a:r>
            <a:br>
              <a:rPr lang="es-ES" dirty="0">
                <a:solidFill>
                  <a:prstClr val="black"/>
                </a:solidFill>
                <a:ea typeface="+mj-ea"/>
                <a:cs typeface="+mj-cs"/>
              </a:rPr>
            </a:br>
            <a:r>
              <a:rPr lang="es-CO" dirty="0">
                <a:solidFill>
                  <a:prstClr val="black"/>
                </a:solidFill>
                <a:ea typeface="+mj-ea"/>
                <a:cs typeface="+mj-cs"/>
              </a:rPr>
              <a:t>Hacer la presentación final a nivel de la comunidad académica del CED Nuevo Chile,  para su socialización y posible incorporación de la misma como herramienta TIC en el desarrollo curricular a nivel institucional.</a:t>
            </a:r>
            <a:endParaRPr lang="es-ES" dirty="0"/>
          </a:p>
        </p:txBody>
      </p:sp>
      <p:sp>
        <p:nvSpPr>
          <p:cNvPr id="4" name="3 CuadroTexto"/>
          <p:cNvSpPr txBox="1"/>
          <p:nvPr/>
        </p:nvSpPr>
        <p:spPr>
          <a:xfrm>
            <a:off x="3482096" y="372367"/>
            <a:ext cx="2304256" cy="369332"/>
          </a:xfrm>
          <a:prstGeom prst="rect">
            <a:avLst/>
          </a:prstGeom>
          <a:noFill/>
        </p:spPr>
        <p:txBody>
          <a:bodyPr wrap="square" rtlCol="0">
            <a:spAutoFit/>
          </a:bodyPr>
          <a:lstStyle/>
          <a:p>
            <a:r>
              <a:rPr lang="es-CO" b="1" dirty="0">
                <a:solidFill>
                  <a:prstClr val="black"/>
                </a:solidFill>
              </a:rPr>
              <a:t>ESPECIFICOS</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650306"/>
          </a:xfrm>
        </p:spPr>
        <p:txBody>
          <a:bodyPr>
            <a:normAutofit fontScale="90000"/>
          </a:bodyPr>
          <a:lstStyle/>
          <a:p>
            <a:r>
              <a:rPr lang="es-AR" sz="3600" b="1" dirty="0" smtClean="0"/>
              <a:t/>
            </a:r>
            <a:br>
              <a:rPr lang="es-AR" sz="3600" b="1" dirty="0" smtClean="0"/>
            </a:br>
            <a:r>
              <a:rPr lang="es-AR" sz="3600" b="1" dirty="0" smtClean="0"/>
              <a:t>MARCO TEÓRICO</a:t>
            </a:r>
            <a:br>
              <a:rPr lang="es-AR" sz="3600" b="1" dirty="0" smtClean="0"/>
            </a:br>
            <a:r>
              <a:rPr lang="es-AR" sz="3600" b="1" dirty="0" smtClean="0"/>
              <a:t/>
            </a:r>
            <a:br>
              <a:rPr lang="es-AR" sz="3600" b="1" dirty="0" smtClean="0"/>
            </a:br>
            <a:r>
              <a:rPr lang="es-AR" sz="3600" b="1" dirty="0" smtClean="0"/>
              <a:t>Entre los temas por abordar están:</a:t>
            </a:r>
            <a:br>
              <a:rPr lang="es-AR" sz="3600" b="1" dirty="0" smtClean="0"/>
            </a:br>
            <a:r>
              <a:rPr lang="es-AR" sz="3600" b="1" dirty="0" smtClean="0"/>
              <a:t/>
            </a:r>
            <a:br>
              <a:rPr lang="es-AR" sz="3600" b="1" dirty="0" smtClean="0"/>
            </a:br>
            <a:r>
              <a:rPr lang="es-AR" sz="3600" b="1" dirty="0" smtClean="0"/>
              <a:t/>
            </a:r>
            <a:br>
              <a:rPr lang="es-AR" sz="3600" b="1" dirty="0" smtClean="0"/>
            </a:br>
            <a:endParaRPr lang="es-AR" sz="3600" dirty="0"/>
          </a:p>
        </p:txBody>
      </p:sp>
      <p:sp>
        <p:nvSpPr>
          <p:cNvPr id="3" name="2 CuadroTexto"/>
          <p:cNvSpPr txBox="1"/>
          <p:nvPr/>
        </p:nvSpPr>
        <p:spPr>
          <a:xfrm>
            <a:off x="1619672" y="3284984"/>
            <a:ext cx="6696744" cy="1569660"/>
          </a:xfrm>
          <a:prstGeom prst="rect">
            <a:avLst/>
          </a:prstGeom>
          <a:noFill/>
        </p:spPr>
        <p:txBody>
          <a:bodyPr wrap="square" rtlCol="0">
            <a:spAutoFit/>
          </a:bodyPr>
          <a:lstStyle/>
          <a:p>
            <a:pPr marL="285750" indent="-285750">
              <a:buFont typeface="Arial" pitchFamily="34" charset="0"/>
              <a:buChar char="•"/>
            </a:pPr>
            <a:r>
              <a:rPr lang="es-AR" b="1" dirty="0"/>
              <a:t>Definición y características de un aula </a:t>
            </a:r>
            <a:r>
              <a:rPr lang="es-AR" b="1" dirty="0" smtClean="0"/>
              <a:t>virtual</a:t>
            </a:r>
          </a:p>
          <a:p>
            <a:pPr marL="285750" indent="-285750">
              <a:buFont typeface="Arial" pitchFamily="34" charset="0"/>
              <a:buChar char="•"/>
            </a:pPr>
            <a:r>
              <a:rPr lang="es-AR" b="1" dirty="0" smtClean="0"/>
              <a:t>Implementación </a:t>
            </a:r>
            <a:r>
              <a:rPr lang="es-AR" b="1" dirty="0"/>
              <a:t>de </a:t>
            </a:r>
            <a:r>
              <a:rPr lang="es-AR" b="1" dirty="0" err="1" smtClean="0"/>
              <a:t>moodle</a:t>
            </a:r>
            <a:r>
              <a:rPr lang="es-AR" b="1" dirty="0" smtClean="0"/>
              <a:t>.</a:t>
            </a:r>
          </a:p>
          <a:p>
            <a:pPr marL="285750" indent="-285750">
              <a:buFont typeface="Arial" pitchFamily="34" charset="0"/>
              <a:buChar char="•"/>
            </a:pPr>
            <a:r>
              <a:rPr lang="es-AR" b="1" dirty="0" smtClean="0"/>
              <a:t>Administración </a:t>
            </a:r>
            <a:r>
              <a:rPr lang="es-AR" b="1" dirty="0"/>
              <a:t>de la gestión académica en </a:t>
            </a:r>
            <a:r>
              <a:rPr lang="es-AR" b="1" dirty="0" err="1"/>
              <a:t>moodle</a:t>
            </a:r>
            <a:r>
              <a:rPr lang="es-AR" b="1" dirty="0"/>
              <a:t>.</a:t>
            </a:r>
            <a:r>
              <a:rPr lang="es-AR" sz="2400" b="1" dirty="0"/>
              <a:t/>
            </a:r>
            <a:br>
              <a:rPr lang="es-AR" sz="2400" b="1" dirty="0"/>
            </a:br>
            <a:r>
              <a:rPr lang="es-AR" sz="2400" b="1" dirty="0"/>
              <a:t/>
            </a:r>
            <a:br>
              <a:rPr lang="es-AR" sz="2400" b="1" dirty="0"/>
            </a:b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276</Words>
  <Application>Microsoft Office PowerPoint</Application>
  <PresentationFormat>Presentación en pantalla (4:3)</PresentationFormat>
  <Paragraphs>42</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Presentación de PowerPoint</vt:lpstr>
      <vt:lpstr>Presentación de PowerPoint</vt:lpstr>
      <vt:lpstr>Presentación de PowerPoint</vt:lpstr>
      <vt:lpstr>Presentación de PowerPoint</vt:lpstr>
      <vt:lpstr>ANTECEDENTES   El Ced Nuevo Chile, es una institución educativa distrital ubicado en el barrio Nuevo Chile de la localidad de Bosa en la ciudad de Bogotá.   El contexto social de los estudiantes del grado 1001 del Ced Nuevo Chile, es de estratos entre 2 y 3 con escasos recursos económicos para una pequeña parte del grupo, pero con la facilidad de acceso a Internet y demás recursos informáticos proporcionados tanto por el centro educativo como por la proliferación de café Internet en el sector.  </vt:lpstr>
      <vt:lpstr>Presentación de PowerPoint</vt:lpstr>
      <vt:lpstr>OBJETIVOS</vt:lpstr>
      <vt:lpstr> </vt:lpstr>
      <vt:lpstr> MARCO TEÓRICO  Entre los temas por abordar están:   </vt:lpstr>
    </vt:vector>
  </TitlesOfParts>
  <Company>Windows XP Colossus Edition 2 Reloaded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Colossus User</dc:creator>
  <cp:lastModifiedBy>ESTACION 18</cp:lastModifiedBy>
  <cp:revision>30</cp:revision>
  <dcterms:created xsi:type="dcterms:W3CDTF">2011-04-24T11:17:38Z</dcterms:created>
  <dcterms:modified xsi:type="dcterms:W3CDTF">2011-08-06T17:02:15Z</dcterms:modified>
</cp:coreProperties>
</file>